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62" r:id="rId5"/>
    <p:sldId id="264" r:id="rId6"/>
    <p:sldId id="265" r:id="rId7"/>
    <p:sldId id="270" r:id="rId8"/>
    <p:sldId id="271" r:id="rId9"/>
    <p:sldId id="272" r:id="rId10"/>
    <p:sldId id="273" r:id="rId11"/>
    <p:sldId id="260" r:id="rId12"/>
    <p:sldId id="267" r:id="rId13"/>
    <p:sldId id="268" r:id="rId1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>
        <p:scale>
          <a:sx n="66" d="100"/>
          <a:sy n="66" d="100"/>
        </p:scale>
        <p:origin x="-2472" y="-12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2.gif>
</file>

<file path=ppt/media/image3.gif>
</file>

<file path=ppt/media/image4.gif>
</file>

<file path=ppt/media/image5.pn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="" xmlns:a16="http://schemas.microsoft.com/office/drawing/2014/main" id="{36151CA3-10E2-5ADA-79E6-9DAC819078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="" xmlns:a16="http://schemas.microsoft.com/office/drawing/2014/main" id="{5AE10DE9-3404-DDC0-3B65-D7281E01B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="" xmlns:a16="http://schemas.microsoft.com/office/drawing/2014/main" id="{46959803-52F2-773D-57C4-0A39F376C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="" xmlns:a16="http://schemas.microsoft.com/office/drawing/2014/main" id="{3EBCFDF3-E9F6-D07E-4E9C-CC78B6296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="" xmlns:a16="http://schemas.microsoft.com/office/drawing/2014/main" id="{40AA97F0-1DDF-5FC4-2566-9EBF9D6E7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16924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="" xmlns:a16="http://schemas.microsoft.com/office/drawing/2014/main" id="{1E9EC797-7BFC-A486-401C-DF0730581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="" xmlns:a16="http://schemas.microsoft.com/office/drawing/2014/main" id="{77E99937-D656-882A-3C72-1BD099A82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="" xmlns:a16="http://schemas.microsoft.com/office/drawing/2014/main" id="{D728F264-3486-FDDD-85FC-F24C11416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="" xmlns:a16="http://schemas.microsoft.com/office/drawing/2014/main" id="{FA6BD3FA-16A8-6C34-477E-C13B41211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="" xmlns:a16="http://schemas.microsoft.com/office/drawing/2014/main" id="{2FB94642-FC5F-18BD-1A68-B7BA09C89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38736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="" xmlns:a16="http://schemas.microsoft.com/office/drawing/2014/main" id="{7EF6AD11-69DC-DB8D-2C39-0693E80007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="" xmlns:a16="http://schemas.microsoft.com/office/drawing/2014/main" id="{8DD63A21-A7C8-AF73-2791-E70920B4F3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="" xmlns:a16="http://schemas.microsoft.com/office/drawing/2014/main" id="{35503675-7AC9-4823-0580-F47DF5E0F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="" xmlns:a16="http://schemas.microsoft.com/office/drawing/2014/main" id="{7965F324-9D0F-7147-DAE8-F3D98F3D5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="" xmlns:a16="http://schemas.microsoft.com/office/drawing/2014/main" id="{29759FB4-F8BF-ECCF-C9E0-24AC77C4C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17246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="" xmlns:a16="http://schemas.microsoft.com/office/drawing/2014/main" id="{844E73A7-A3CA-A60A-8FCE-94926AB44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="" xmlns:a16="http://schemas.microsoft.com/office/drawing/2014/main" id="{2D5F3CDD-22A9-DEB1-020D-8A3562172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="" xmlns:a16="http://schemas.microsoft.com/office/drawing/2014/main" id="{B07CD13A-8F1E-BDC7-2154-3B17D993A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="" xmlns:a16="http://schemas.microsoft.com/office/drawing/2014/main" id="{F5341DCD-AD57-EE75-AA6A-5A328530A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="" xmlns:a16="http://schemas.microsoft.com/office/drawing/2014/main" id="{6E66DFF4-E6BC-AF59-47D2-7D6D68133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6200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="" xmlns:a16="http://schemas.microsoft.com/office/drawing/2014/main" id="{2F4E4108-FB7D-2501-5AD5-4A738746B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="" xmlns:a16="http://schemas.microsoft.com/office/drawing/2014/main" id="{18FA2578-434B-DC28-86E2-CB0601787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="" xmlns:a16="http://schemas.microsoft.com/office/drawing/2014/main" id="{BE659F23-F82E-3746-C665-87CE91461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="" xmlns:a16="http://schemas.microsoft.com/office/drawing/2014/main" id="{5E7EABC5-CFDC-D62D-BD9B-1146252A2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="" xmlns:a16="http://schemas.microsoft.com/office/drawing/2014/main" id="{BE743F8E-FF41-9373-6EB4-2AE0CC514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9105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="" xmlns:a16="http://schemas.microsoft.com/office/drawing/2014/main" id="{EE3AB7E9-DD6D-1E4B-B19A-00A6DC346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="" xmlns:a16="http://schemas.microsoft.com/office/drawing/2014/main" id="{5E0359A7-5BE6-EC90-9583-3CD083E878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="" xmlns:a16="http://schemas.microsoft.com/office/drawing/2014/main" id="{B7903E3E-A91C-8483-7956-C18FF03A7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="" xmlns:a16="http://schemas.microsoft.com/office/drawing/2014/main" id="{00CC67DA-4007-0475-694A-731357E1E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="" xmlns:a16="http://schemas.microsoft.com/office/drawing/2014/main" id="{2F9D7978-2855-2952-D04B-FC53A0BF1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="" xmlns:a16="http://schemas.microsoft.com/office/drawing/2014/main" id="{B4ECAF37-6388-13BE-9717-FD2273876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0826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="" xmlns:a16="http://schemas.microsoft.com/office/drawing/2014/main" id="{D8B1A67D-4054-8B0E-8976-78992D7C6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="" xmlns:a16="http://schemas.microsoft.com/office/drawing/2014/main" id="{709178D0-7DB7-0DBF-05EF-278745671D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="" xmlns:a16="http://schemas.microsoft.com/office/drawing/2014/main" id="{8C94C9A4-AB3E-FB0E-A1A1-6C9ADAFB4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="" xmlns:a16="http://schemas.microsoft.com/office/drawing/2014/main" id="{04D8F7FD-DD4B-CFFE-D19E-8FF27408E6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="" xmlns:a16="http://schemas.microsoft.com/office/drawing/2014/main" id="{C79916AB-6B4D-1366-3106-A33F6B55EC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="" xmlns:a16="http://schemas.microsoft.com/office/drawing/2014/main" id="{E57F52D5-7C8D-7A58-5FF6-FE1F88977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="" xmlns:a16="http://schemas.microsoft.com/office/drawing/2014/main" id="{A1191288-8BF8-853C-2E13-A9E9CC7A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="" xmlns:a16="http://schemas.microsoft.com/office/drawing/2014/main" id="{2DFFD14F-D9FE-1D42-1730-3BDBAE6E4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62261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="" xmlns:a16="http://schemas.microsoft.com/office/drawing/2014/main" id="{580AE985-3132-3F2A-A691-45314CEF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="" xmlns:a16="http://schemas.microsoft.com/office/drawing/2014/main" id="{7FCF6FA0-BC07-6149-A07B-217D79D23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="" xmlns:a16="http://schemas.microsoft.com/office/drawing/2014/main" id="{13C2B61A-7AD1-6C99-D2A7-908A8C995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="" xmlns:a16="http://schemas.microsoft.com/office/drawing/2014/main" id="{7111ED9D-44D6-7D5E-9128-57AAA8B86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26271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="" xmlns:a16="http://schemas.microsoft.com/office/drawing/2014/main" id="{325E7258-4B7B-17DF-7886-78902208D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="" xmlns:a16="http://schemas.microsoft.com/office/drawing/2014/main" id="{5C606B02-4455-FA56-FAA4-8F0057AA7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="" xmlns:a16="http://schemas.microsoft.com/office/drawing/2014/main" id="{D5FE377D-C9B0-0910-4FFF-F5789C704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79140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="" xmlns:a16="http://schemas.microsoft.com/office/drawing/2014/main" id="{895795DC-09AC-EC5D-9E00-E82BE6E02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="" xmlns:a16="http://schemas.microsoft.com/office/drawing/2014/main" id="{844ADBCB-9946-AEAF-29C7-634FDA86D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="" xmlns:a16="http://schemas.microsoft.com/office/drawing/2014/main" id="{62D388ED-2D97-475C-6479-1CE7AECCE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="" xmlns:a16="http://schemas.microsoft.com/office/drawing/2014/main" id="{FBCE23BA-6D79-3826-DF7F-07AD326BC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="" xmlns:a16="http://schemas.microsoft.com/office/drawing/2014/main" id="{9C9DE46F-BC89-49DD-3117-F61C54748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="" xmlns:a16="http://schemas.microsoft.com/office/drawing/2014/main" id="{0C9D43E1-33CA-927B-1396-A6AE686D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33078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="" xmlns:a16="http://schemas.microsoft.com/office/drawing/2014/main" id="{334BCF01-6938-803C-7D42-C2B73AC6C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="" xmlns:a16="http://schemas.microsoft.com/office/drawing/2014/main" id="{AED3F61A-C6E4-D1A5-879B-3555DE4063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="" xmlns:a16="http://schemas.microsoft.com/office/drawing/2014/main" id="{CB6774CC-3003-117B-5114-EF214966F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="" xmlns:a16="http://schemas.microsoft.com/office/drawing/2014/main" id="{EEFC6A53-EA7D-15ED-DCB6-136BBE3E6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="" xmlns:a16="http://schemas.microsoft.com/office/drawing/2014/main" id="{C296A99D-3BF1-80B8-3814-1393AD9BA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="" xmlns:a16="http://schemas.microsoft.com/office/drawing/2014/main" id="{D712F649-A62B-E68D-4413-29A969B2F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87700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="" xmlns:a16="http://schemas.microsoft.com/office/drawing/2014/main" id="{6BE8EA76-09BB-1BDE-98F8-D9C0A9F14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="" xmlns:a16="http://schemas.microsoft.com/office/drawing/2014/main" id="{7ACCF8AD-A6BC-38B6-12A6-5A7B7C6ED1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="" xmlns:a16="http://schemas.microsoft.com/office/drawing/2014/main" id="{BF284F3A-F98A-F22A-DF7E-88A2547F44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1DAF3-88C6-42CE-A561-0AC439BE55E4}" type="datetimeFigureOut">
              <a:rPr lang="hu-HU" smtClean="0"/>
              <a:t>2023. 01. 11.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="" xmlns:a16="http://schemas.microsoft.com/office/drawing/2014/main" id="{6A67BF21-EABD-3563-BAF2-BE06943D8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="" xmlns:a16="http://schemas.microsoft.com/office/drawing/2014/main" id="{A341F37A-5CDD-6F29-0117-1E82DB5EE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E864D-9C04-4741-ADED-3A93282314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02185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gif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B26EE4FD-480F-42A5-9FEB-DA630457CF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="" xmlns:a16="http://schemas.microsoft.com/office/drawing/2014/main" id="{A187062F-BE14-42FC-B06A-607DB23849C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 flipH="1">
            <a:off x="842688" y="1766812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="" xmlns:a16="http://schemas.microsoft.com/office/drawing/2014/main" id="{731FE21B-2A45-4BF5-8B03-E123419887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 flipH="1">
            <a:off x="842689" y="1423780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7">
            <a:extLst>
              <a:ext uri="{FF2B5EF4-FFF2-40B4-BE49-F238E27FC236}">
                <a16:creationId xmlns="" xmlns:a16="http://schemas.microsoft.com/office/drawing/2014/main" id="{2DC5A94D-79ED-48F5-9DC5-96CBB507CEC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 flipH="1">
            <a:off x="1183243" y="1239381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8">
            <a:extLst>
              <a:ext uri="{FF2B5EF4-FFF2-40B4-BE49-F238E27FC236}">
                <a16:creationId xmlns="" xmlns:a16="http://schemas.microsoft.com/office/drawing/2014/main" id="{93A3D4BE-AF25-4F9A-9C29-1145CCE24A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 flipH="1">
            <a:off x="1183242" y="1230651"/>
            <a:ext cx="10208658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="" xmlns:a16="http://schemas.microsoft.com/office/drawing/2014/main" id="{9568A23E-942A-2175-857B-26453EFC2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0997" y="1607809"/>
            <a:ext cx="9236026" cy="2876680"/>
          </a:xfrm>
        </p:spPr>
        <p:txBody>
          <a:bodyPr anchor="t">
            <a:noAutofit/>
          </a:bodyPr>
          <a:lstStyle/>
          <a:p>
            <a:pPr algn="l"/>
            <a:r>
              <a:rPr lang="hu-HU" sz="5500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Szakdolgozat védés</a:t>
            </a:r>
            <a:r>
              <a:rPr lang="hu-HU" sz="55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/>
            </a:r>
            <a:br>
              <a:rPr lang="hu-HU" sz="55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hu-HU" sz="55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Járókelők mozgásának szimulálása</a:t>
            </a:r>
          </a:p>
        </p:txBody>
      </p:sp>
      <p:sp>
        <p:nvSpPr>
          <p:cNvPr id="3" name="Alcím 2">
            <a:extLst>
              <a:ext uri="{FF2B5EF4-FFF2-40B4-BE49-F238E27FC236}">
                <a16:creationId xmlns="" xmlns:a16="http://schemas.microsoft.com/office/drawing/2014/main" id="{25AEFCE4-CBB1-81D7-D13E-56A4DA9CE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7499" y="4810308"/>
            <a:ext cx="9003022" cy="1076551"/>
          </a:xfrm>
        </p:spPr>
        <p:txBody>
          <a:bodyPr>
            <a:normAutofit/>
          </a:bodyPr>
          <a:lstStyle/>
          <a:p>
            <a:pPr algn="l"/>
            <a:r>
              <a:rPr lang="hu-HU" sz="3200" dirty="0">
                <a:latin typeface="Verdana" panose="020B0604030504040204" pitchFamily="34" charset="0"/>
                <a:ea typeface="Verdana" panose="020B0604030504040204" pitchFamily="34" charset="0"/>
              </a:rPr>
              <a:t>Kovács Boldizsár</a:t>
            </a:r>
          </a:p>
        </p:txBody>
      </p:sp>
    </p:spTree>
    <p:extLst>
      <p:ext uri="{BB962C8B-B14F-4D97-AF65-F5344CB8AC3E}">
        <p14:creationId xmlns:p14="http://schemas.microsoft.com/office/powerpoint/2010/main" val="304911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427D15F9-FBA9-45B6-A1EE-7E26109074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="" xmlns:a16="http://schemas.microsoft.com/office/drawing/2014/main" id="{549D845D-9A57-49AC-9523-BB0D6DA6FE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09710" y="635716"/>
            <a:ext cx="11142105" cy="2482135"/>
            <a:chOff x="409710" y="635716"/>
            <a:chExt cx="11142105" cy="2482135"/>
          </a:xfrm>
        </p:grpSpPr>
        <p:sp>
          <p:nvSpPr>
            <p:cNvPr id="26" name="Freeform 44">
              <a:extLst>
                <a:ext uri="{FF2B5EF4-FFF2-40B4-BE49-F238E27FC236}">
                  <a16:creationId xmlns="" xmlns:a16="http://schemas.microsoft.com/office/drawing/2014/main" id="{3348EFE1-9D21-4DC0-8EC9-C8876706132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5">
              <a:extLst>
                <a:ext uri="{FF2B5EF4-FFF2-40B4-BE49-F238E27FC236}">
                  <a16:creationId xmlns="" xmlns:a16="http://schemas.microsoft.com/office/drawing/2014/main" id="{D9CD0CF4-76F6-470E-A8EF-DD74FC196CA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6">
              <a:extLst>
                <a:ext uri="{FF2B5EF4-FFF2-40B4-BE49-F238E27FC236}">
                  <a16:creationId xmlns="" xmlns:a16="http://schemas.microsoft.com/office/drawing/2014/main" id="{71645EB6-7E0C-491E-9A5B-C25E80A64AF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7">
              <a:extLst>
                <a:ext uri="{FF2B5EF4-FFF2-40B4-BE49-F238E27FC236}">
                  <a16:creationId xmlns="" xmlns:a16="http://schemas.microsoft.com/office/drawing/2014/main" id="{D20E5CAC-62A4-48E1-9F9F-1F81766831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="" xmlns:a16="http://schemas.microsoft.com/office/drawing/2014/main" id="{053A11D2-F06B-447E-96A7-27A21A8FA6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0544" y="635716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="" xmlns:a16="http://schemas.microsoft.com/office/drawing/2014/main" id="{033E8976-0764-421C-0CC6-017D77C2A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">
              <a:lnSpc>
                <a:spcPct val="90000"/>
              </a:lnSpc>
              <a:spcAft>
                <a:spcPts val="600"/>
              </a:spcAft>
            </a:pPr>
            <a:r>
              <a:rPr lang="hu-HU" sz="40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Tölcsérező algoritmus és a mozgás</a:t>
            </a:r>
            <a:endParaRPr lang="hu-HU" sz="4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2103298" y="6102361"/>
            <a:ext cx="3115675" cy="1511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Tölcsérező algoritmus</a:t>
            </a:r>
            <a:endParaRPr lang="hu-HU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4098" name="Picture 2" descr="C:\Users\Bobo\Downloads\1_1HuqnzAwn6fW8XdD6zvY6w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322" y="2177173"/>
            <a:ext cx="5083629" cy="3838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Bobo\Downloads\Csoportosulás2.gif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952" y="2213671"/>
            <a:ext cx="5020252" cy="376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Szövegdoboz 16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7155240" y="6130493"/>
            <a:ext cx="3115675" cy="1511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Járókelők csoportosulása</a:t>
            </a:r>
          </a:p>
        </p:txBody>
      </p:sp>
    </p:spTree>
    <p:extLst>
      <p:ext uri="{BB962C8B-B14F-4D97-AF65-F5344CB8AC3E}">
        <p14:creationId xmlns:p14="http://schemas.microsoft.com/office/powerpoint/2010/main" val="404575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427D15F9-FBA9-45B6-A1EE-7E26109074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="" xmlns:a16="http://schemas.microsoft.com/office/drawing/2014/main" id="{549D845D-9A57-49AC-9523-BB0D6DA6FE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6" name="Freeform 44">
              <a:extLst>
                <a:ext uri="{FF2B5EF4-FFF2-40B4-BE49-F238E27FC236}">
                  <a16:creationId xmlns="" xmlns:a16="http://schemas.microsoft.com/office/drawing/2014/main" id="{3348EFE1-9D21-4DC0-8EC9-C8876706132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5">
              <a:extLst>
                <a:ext uri="{FF2B5EF4-FFF2-40B4-BE49-F238E27FC236}">
                  <a16:creationId xmlns="" xmlns:a16="http://schemas.microsoft.com/office/drawing/2014/main" id="{D9CD0CF4-76F6-470E-A8EF-DD74FC196CA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6">
              <a:extLst>
                <a:ext uri="{FF2B5EF4-FFF2-40B4-BE49-F238E27FC236}">
                  <a16:creationId xmlns="" xmlns:a16="http://schemas.microsoft.com/office/drawing/2014/main" id="{71645EB6-7E0C-491E-9A5B-C25E80A64AF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7">
              <a:extLst>
                <a:ext uri="{FF2B5EF4-FFF2-40B4-BE49-F238E27FC236}">
                  <a16:creationId xmlns="" xmlns:a16="http://schemas.microsoft.com/office/drawing/2014/main" id="{D20E5CAC-62A4-48E1-9F9F-1F81766831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="" xmlns:a16="http://schemas.microsoft.com/office/drawing/2014/main" id="{053A11D2-F06B-447E-96A7-27A21A8FA6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="" xmlns:a16="http://schemas.microsoft.com/office/drawing/2014/main" id="{033E8976-0764-421C-0CC6-017D77C2A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z="4000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Mutassa be a program belső szerkezetét!</a:t>
            </a:r>
            <a:endParaRPr lang="en-US" sz="4000" kern="1200" dirty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2281767" y="2354089"/>
            <a:ext cx="4275194" cy="3563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hu-HU" sz="4000" dirty="0">
                <a:latin typeface="Verdana" panose="020B0604030504040204" pitchFamily="34" charset="0"/>
                <a:ea typeface="Verdana" panose="020B0604030504040204" pitchFamily="34" charset="0"/>
              </a:rPr>
              <a:t>5</a:t>
            </a:r>
            <a:r>
              <a:rPr lang="hu-HU" sz="4000" dirty="0" smtClean="0">
                <a:latin typeface="Verdana" panose="020B0604030504040204" pitchFamily="34" charset="0"/>
                <a:ea typeface="Verdana" panose="020B0604030504040204" pitchFamily="34" charset="0"/>
              </a:rPr>
              <a:t> fő részből áll</a:t>
            </a:r>
            <a:endParaRPr lang="en-US" sz="4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Lekerekített téglalap 3"/>
          <p:cNvSpPr/>
          <p:nvPr/>
        </p:nvSpPr>
        <p:spPr>
          <a:xfrm>
            <a:off x="4225628" y="4186232"/>
            <a:ext cx="2746726" cy="1538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800" dirty="0" smtClean="0">
                <a:latin typeface="Verdana" panose="020B0604030504040204" pitchFamily="34" charset="0"/>
                <a:ea typeface="Verdana" panose="020B0604030504040204" pitchFamily="34" charset="0"/>
              </a:rPr>
              <a:t>Szoba</a:t>
            </a:r>
            <a:endParaRPr lang="hu-HU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" name="Lekerekített téglalap 14"/>
          <p:cNvSpPr/>
          <p:nvPr/>
        </p:nvSpPr>
        <p:spPr>
          <a:xfrm>
            <a:off x="1306286" y="3270066"/>
            <a:ext cx="2746726" cy="1538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800" dirty="0" smtClean="0">
                <a:latin typeface="Verdana" panose="020B0604030504040204" pitchFamily="34" charset="0"/>
                <a:ea typeface="Verdana" panose="020B0604030504040204" pitchFamily="34" charset="0"/>
              </a:rPr>
              <a:t>Alaprajz</a:t>
            </a:r>
            <a:endParaRPr lang="hu-HU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" name="Lekerekített téglalap 15"/>
          <p:cNvSpPr/>
          <p:nvPr/>
        </p:nvSpPr>
        <p:spPr>
          <a:xfrm>
            <a:off x="1306286" y="5095238"/>
            <a:ext cx="2746726" cy="1538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800" dirty="0" smtClean="0">
                <a:latin typeface="Verdana" panose="020B0604030504040204" pitchFamily="34" charset="0"/>
                <a:ea typeface="Verdana" panose="020B0604030504040204" pitchFamily="34" charset="0"/>
              </a:rPr>
              <a:t>Navigációs háló</a:t>
            </a:r>
            <a:endParaRPr lang="hu-HU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6" name="Egyenes összekötő 5"/>
          <p:cNvCxnSpPr/>
          <p:nvPr/>
        </p:nvCxnSpPr>
        <p:spPr>
          <a:xfrm>
            <a:off x="3780735" y="4394199"/>
            <a:ext cx="754743" cy="293915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gyenes összekötő 18"/>
          <p:cNvCxnSpPr/>
          <p:nvPr/>
        </p:nvCxnSpPr>
        <p:spPr>
          <a:xfrm flipV="1">
            <a:off x="3780735" y="5192485"/>
            <a:ext cx="638629" cy="351973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gyenes összekötő 21"/>
          <p:cNvCxnSpPr/>
          <p:nvPr/>
        </p:nvCxnSpPr>
        <p:spPr>
          <a:xfrm>
            <a:off x="2532507" y="4688114"/>
            <a:ext cx="0" cy="669471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Lekerekített téglalap 30"/>
          <p:cNvSpPr/>
          <p:nvPr/>
        </p:nvSpPr>
        <p:spPr>
          <a:xfrm>
            <a:off x="7320697" y="4186232"/>
            <a:ext cx="2746726" cy="1538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800" dirty="0" smtClean="0">
                <a:latin typeface="Verdana" panose="020B0604030504040204" pitchFamily="34" charset="0"/>
                <a:ea typeface="Verdana" panose="020B0604030504040204" pitchFamily="34" charset="0"/>
              </a:rPr>
              <a:t>Emelet</a:t>
            </a:r>
            <a:endParaRPr lang="hu-HU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2" name="Lekerekített téglalap 31"/>
          <p:cNvSpPr/>
          <p:nvPr/>
        </p:nvSpPr>
        <p:spPr>
          <a:xfrm>
            <a:off x="7308185" y="2500809"/>
            <a:ext cx="2746726" cy="1538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800" dirty="0" smtClean="0">
                <a:latin typeface="Verdana" panose="020B0604030504040204" pitchFamily="34" charset="0"/>
                <a:ea typeface="Verdana" panose="020B0604030504040204" pitchFamily="34" charset="0"/>
              </a:rPr>
              <a:t>Járókelő</a:t>
            </a:r>
            <a:endParaRPr lang="hu-HU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33" name="Egyenes összekötő 32"/>
          <p:cNvCxnSpPr>
            <a:stCxn id="4" idx="3"/>
            <a:endCxn id="31" idx="1"/>
          </p:cNvCxnSpPr>
          <p:nvPr/>
        </p:nvCxnSpPr>
        <p:spPr>
          <a:xfrm>
            <a:off x="6972354" y="4955489"/>
            <a:ext cx="348343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gyenes összekötő 33"/>
          <p:cNvCxnSpPr/>
          <p:nvPr/>
        </p:nvCxnSpPr>
        <p:spPr>
          <a:xfrm>
            <a:off x="8694060" y="3541486"/>
            <a:ext cx="0" cy="1146628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580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427D15F9-FBA9-45B6-A1EE-7E26109074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="" xmlns:a16="http://schemas.microsoft.com/office/drawing/2014/main" id="{549D845D-9A57-49AC-9523-BB0D6DA6FE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6" name="Freeform 44">
              <a:extLst>
                <a:ext uri="{FF2B5EF4-FFF2-40B4-BE49-F238E27FC236}">
                  <a16:creationId xmlns="" xmlns:a16="http://schemas.microsoft.com/office/drawing/2014/main" id="{3348EFE1-9D21-4DC0-8EC9-C8876706132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5">
              <a:extLst>
                <a:ext uri="{FF2B5EF4-FFF2-40B4-BE49-F238E27FC236}">
                  <a16:creationId xmlns="" xmlns:a16="http://schemas.microsoft.com/office/drawing/2014/main" id="{D9CD0CF4-76F6-470E-A8EF-DD74FC196CA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6">
              <a:extLst>
                <a:ext uri="{FF2B5EF4-FFF2-40B4-BE49-F238E27FC236}">
                  <a16:creationId xmlns="" xmlns:a16="http://schemas.microsoft.com/office/drawing/2014/main" id="{71645EB6-7E0C-491E-9A5B-C25E80A64AF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7">
              <a:extLst>
                <a:ext uri="{FF2B5EF4-FFF2-40B4-BE49-F238E27FC236}">
                  <a16:creationId xmlns="" xmlns:a16="http://schemas.microsoft.com/office/drawing/2014/main" id="{D20E5CAC-62A4-48E1-9F9F-1F81766831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="" xmlns:a16="http://schemas.microsoft.com/office/drawing/2014/main" id="{053A11D2-F06B-447E-96A7-27A21A8FA6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="" xmlns:a16="http://schemas.microsoft.com/office/drawing/2014/main" id="{033E8976-0764-421C-0CC6-017D77C2A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hu-HU" sz="4000" kern="1200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Ha lenne több idő, akkor milyen algoritmusok jöhetnek még számításba?</a:t>
            </a:r>
            <a:endParaRPr lang="en-US" sz="4000" kern="1200" dirty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7343271" y="2354089"/>
            <a:ext cx="3879932" cy="40219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/>
              <a:t>A tervezés során a hatékonyságra törekedtem és minél rövidebb idővel dolgoztam.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/>
              <a:t>Ha több idő lenne, akkor a hatékonyság továbbra is fontos.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/>
              <a:t>Monte-Carlo módszer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/>
              <a:t>Mesterséges intelligencia</a:t>
            </a:r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322" y="2823663"/>
            <a:ext cx="6223949" cy="3082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9409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B26EE4FD-480F-42A5-9FEB-DA630457CF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="" xmlns:a16="http://schemas.microsoft.com/office/drawing/2014/main" id="{A187062F-BE14-42FC-B06A-607DB23849C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 flipH="1">
            <a:off x="842688" y="1766812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="" xmlns:a16="http://schemas.microsoft.com/office/drawing/2014/main" id="{731FE21B-2A45-4BF5-8B03-E123419887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 flipH="1">
            <a:off x="842689" y="1423780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7">
            <a:extLst>
              <a:ext uri="{FF2B5EF4-FFF2-40B4-BE49-F238E27FC236}">
                <a16:creationId xmlns="" xmlns:a16="http://schemas.microsoft.com/office/drawing/2014/main" id="{2DC5A94D-79ED-48F5-9DC5-96CBB507CEC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 flipH="1">
            <a:off x="1183243" y="1239381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8">
            <a:extLst>
              <a:ext uri="{FF2B5EF4-FFF2-40B4-BE49-F238E27FC236}">
                <a16:creationId xmlns="" xmlns:a16="http://schemas.microsoft.com/office/drawing/2014/main" id="{93A3D4BE-AF25-4F9A-9C29-1145CCE24A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 flipH="1">
            <a:off x="1183242" y="1230651"/>
            <a:ext cx="10208658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="" xmlns:a16="http://schemas.microsoft.com/office/drawing/2014/main" id="{9568A23E-942A-2175-857B-26453EFC2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0997" y="1607809"/>
            <a:ext cx="9236026" cy="2876680"/>
          </a:xfrm>
        </p:spPr>
        <p:txBody>
          <a:bodyPr anchor="ctr">
            <a:noAutofit/>
          </a:bodyPr>
          <a:lstStyle/>
          <a:p>
            <a:r>
              <a:rPr lang="hu-HU" sz="5500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Köszönöm a figyelmet.</a:t>
            </a:r>
            <a:endParaRPr lang="hu-HU" sz="5500" b="1" dirty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="" xmlns:a16="http://schemas.microsoft.com/office/drawing/2014/main" id="{25AEFCE4-CBB1-81D7-D13E-56A4DA9CE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7499" y="4810308"/>
            <a:ext cx="9003022" cy="1076551"/>
          </a:xfrm>
        </p:spPr>
        <p:txBody>
          <a:bodyPr>
            <a:normAutofit/>
          </a:bodyPr>
          <a:lstStyle/>
          <a:p>
            <a:pPr algn="l"/>
            <a:endParaRPr lang="hu-HU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94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827B839B-9ADE-406B-8590-F1CAEDED45A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="" xmlns:a16="http://schemas.microsoft.com/office/drawing/2014/main" id="{CFE45BF0-46DB-408C-B5F7-7B11716805D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="" xmlns:a16="http://schemas.microsoft.com/office/drawing/2014/main" id="{2AEBC8F2-97B1-41B4-93F1-2D289E197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="" xmlns:a16="http://schemas.microsoft.com/office/drawing/2014/main" id="{472E3A19-F5D5-48FC-BB9C-48C2F68F598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="" xmlns:a16="http://schemas.microsoft.com/office/drawing/2014/main" id="{7A62E32F-BB65-43A8-8EB5-92346890E5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14E91B64-9FCC-451E-AFB4-A827D632936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="" xmlns:a16="http://schemas.microsoft.com/office/drawing/2014/main" id="{FDBD13FA-FEC2-8411-450A-660BA719C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z="4000" kern="1200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Feladatom és főbb részei</a:t>
            </a:r>
            <a:endParaRPr lang="en-US" sz="4000" kern="1200" dirty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Szövegdoboz 10">
            <a:extLst>
              <a:ext uri="{FF2B5EF4-FFF2-40B4-BE49-F238E27FC236}">
                <a16:creationId xmlns="" xmlns:a16="http://schemas.microsoft.com/office/drawing/2014/main" id="{ECF8E81B-57FE-3F7C-0E30-627DA7E17260}"/>
              </a:ext>
            </a:extLst>
          </p:cNvPr>
          <p:cNvSpPr txBox="1"/>
          <p:nvPr/>
        </p:nvSpPr>
        <p:spPr>
          <a:xfrm>
            <a:off x="1119322" y="2637393"/>
            <a:ext cx="10103881" cy="3567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Az emberek gyalogos közlekedését reprodukálom saját környezetben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hu-HU" sz="2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Az emberek tulajdonságait figyelembe véve a mozgással kapcsolatos paraméterek összegyűjtése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latin typeface="Verdana" panose="020B0604030504040204" pitchFamily="34" charset="0"/>
                <a:ea typeface="Verdana" panose="020B0604030504040204" pitchFamily="34" charset="0"/>
              </a:rPr>
              <a:t>A</a:t>
            </a: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 bejárható tér megalkotása, azon útvonalkeresés megvalósítása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Végül a járókelők mozgásának tényleges szimulálása, az előző két részt felhasználva</a:t>
            </a:r>
          </a:p>
        </p:txBody>
      </p:sp>
    </p:spTree>
    <p:extLst>
      <p:ext uri="{BB962C8B-B14F-4D97-AF65-F5344CB8AC3E}">
        <p14:creationId xmlns:p14="http://schemas.microsoft.com/office/powerpoint/2010/main" val="48420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827B839B-9ADE-406B-8590-F1CAEDED45A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="" xmlns:a16="http://schemas.microsoft.com/office/drawing/2014/main" id="{CFE45BF0-46DB-408C-B5F7-7B11716805D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="" xmlns:a16="http://schemas.microsoft.com/office/drawing/2014/main" id="{2AEBC8F2-97B1-41B4-93F1-2D289E197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="" xmlns:a16="http://schemas.microsoft.com/office/drawing/2014/main" id="{472E3A19-F5D5-48FC-BB9C-48C2F68F598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="" xmlns:a16="http://schemas.microsoft.com/office/drawing/2014/main" id="{7A62E32F-BB65-43A8-8EB5-92346890E5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14E91B64-9FCC-451E-AFB4-A827D632936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="" xmlns:a16="http://schemas.microsoft.com/office/drawing/2014/main" id="{FDBD13FA-FEC2-8411-450A-660BA719C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z="4000" kern="1200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Alkalmazási területei</a:t>
            </a:r>
            <a:endParaRPr lang="en-US" sz="4000" kern="1200" dirty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Szövegdoboz 10">
            <a:extLst>
              <a:ext uri="{FF2B5EF4-FFF2-40B4-BE49-F238E27FC236}">
                <a16:creationId xmlns="" xmlns:a16="http://schemas.microsoft.com/office/drawing/2014/main" id="{ECF8E81B-57FE-3F7C-0E30-627DA7E17260}"/>
              </a:ext>
            </a:extLst>
          </p:cNvPr>
          <p:cNvSpPr txBox="1"/>
          <p:nvPr/>
        </p:nvSpPr>
        <p:spPr>
          <a:xfrm>
            <a:off x="1203318" y="2637393"/>
            <a:ext cx="10019885" cy="3567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Célja az emberek mozgásának modellezése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Ha az embereknek tervezünk, akkor tervezzünk rájuk</a:t>
            </a:r>
            <a:endParaRPr lang="hu-HU" sz="2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latin typeface="Verdana" panose="020B0604030504040204" pitchFamily="34" charset="0"/>
                <a:ea typeface="Verdana" panose="020B0604030504040204" pitchFamily="34" charset="0"/>
              </a:rPr>
              <a:t>A tervekben ellenőrizhetjük például egy épület estében, hogy:</a:t>
            </a:r>
          </a:p>
          <a:p>
            <a:pPr marL="8001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miként használják ki</a:t>
            </a:r>
            <a:r>
              <a:rPr lang="hu-HU" sz="2400" dirty="0">
                <a:latin typeface="Verdana" panose="020B0604030504040204" pitchFamily="34" charset="0"/>
                <a:ea typeface="Verdana" panose="020B0604030504040204" pitchFamily="34" charset="0"/>
              </a:rPr>
              <a:t> a teret</a:t>
            </a: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 várhatóan majd </a:t>
            </a:r>
            <a:r>
              <a:rPr lang="hu-HU" sz="2400" dirty="0">
                <a:latin typeface="Verdana" panose="020B0604030504040204" pitchFamily="34" charset="0"/>
                <a:ea typeface="Verdana" panose="020B0604030504040204" pitchFamily="34" charset="0"/>
              </a:rPr>
              <a:t>az </a:t>
            </a: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emberek,</a:t>
            </a:r>
          </a:p>
          <a:p>
            <a:pPr marL="8001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latin typeface="Verdana" panose="020B0604030504040204" pitchFamily="34" charset="0"/>
                <a:ea typeface="Verdana" panose="020B0604030504040204" pitchFamily="34" charset="0"/>
              </a:rPr>
              <a:t>h</a:t>
            </a: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ol merülnek fel majd várhatóan torlódások, ütközések és</a:t>
            </a:r>
          </a:p>
          <a:p>
            <a:pPr marL="8001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latin typeface="Verdana" panose="020B0604030504040204" pitchFamily="34" charset="0"/>
                <a:ea typeface="Verdana" panose="020B0604030504040204" pitchFamily="34" charset="0"/>
              </a:rPr>
              <a:t>a</a:t>
            </a: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 különböző korú, magasságú és képességű emberek közül melyek számára alkalmas az épület</a:t>
            </a:r>
            <a:endParaRPr lang="hu-HU" sz="2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A tűzvédelmi terveknél és a szórakoztató illetve film iparban használják</a:t>
            </a:r>
          </a:p>
        </p:txBody>
      </p:sp>
    </p:spTree>
    <p:extLst>
      <p:ext uri="{BB962C8B-B14F-4D97-AF65-F5344CB8AC3E}">
        <p14:creationId xmlns:p14="http://schemas.microsoft.com/office/powerpoint/2010/main" val="3751448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427D15F9-FBA9-45B6-A1EE-7E26109074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="" xmlns:a16="http://schemas.microsoft.com/office/drawing/2014/main" id="{549D845D-9A57-49AC-9523-BB0D6DA6FE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6" name="Freeform 44">
              <a:extLst>
                <a:ext uri="{FF2B5EF4-FFF2-40B4-BE49-F238E27FC236}">
                  <a16:creationId xmlns="" xmlns:a16="http://schemas.microsoft.com/office/drawing/2014/main" id="{3348EFE1-9D21-4DC0-8EC9-C8876706132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5">
              <a:extLst>
                <a:ext uri="{FF2B5EF4-FFF2-40B4-BE49-F238E27FC236}">
                  <a16:creationId xmlns="" xmlns:a16="http://schemas.microsoft.com/office/drawing/2014/main" id="{D9CD0CF4-76F6-470E-A8EF-DD74FC196CA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6">
              <a:extLst>
                <a:ext uri="{FF2B5EF4-FFF2-40B4-BE49-F238E27FC236}">
                  <a16:creationId xmlns="" xmlns:a16="http://schemas.microsoft.com/office/drawing/2014/main" id="{71645EB6-7E0C-491E-9A5B-C25E80A64AF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7">
              <a:extLst>
                <a:ext uri="{FF2B5EF4-FFF2-40B4-BE49-F238E27FC236}">
                  <a16:creationId xmlns="" xmlns:a16="http://schemas.microsoft.com/office/drawing/2014/main" id="{D20E5CAC-62A4-48E1-9F9F-1F81766831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="" xmlns:a16="http://schemas.microsoft.com/office/drawing/2014/main" id="{053A11D2-F06B-447E-96A7-27A21A8FA6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="" xmlns:a16="http://schemas.microsoft.com/office/drawing/2014/main" id="{033E8976-0764-421C-0CC6-017D77C2A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">
              <a:lnSpc>
                <a:spcPct val="90000"/>
              </a:lnSpc>
              <a:spcAft>
                <a:spcPts val="600"/>
              </a:spcAft>
            </a:pPr>
            <a:r>
              <a:rPr lang="hu-HU" sz="4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Első </a:t>
            </a:r>
            <a:r>
              <a:rPr lang="hu-HU" sz="40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program</a:t>
            </a:r>
            <a:endParaRPr lang="hu-HU" sz="4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="" xmlns:a16="http://schemas.microsoft.com/office/drawing/2014/main" id="{363DE280-BA51-42AD-AD47-B1CD5B66F21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843" y="2210873"/>
            <a:ext cx="2257781" cy="2257781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="" xmlns:a16="http://schemas.microsoft.com/office/drawing/2014/main" id="{B0DFBB7E-8F8A-4DD1-B4AC-86EDF4C73E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083" y="2210873"/>
            <a:ext cx="2257781" cy="2257781"/>
          </a:xfrm>
          <a:prstGeom prst="rect">
            <a:avLst/>
          </a:prstGeom>
        </p:spPr>
      </p:pic>
      <p:pic>
        <p:nvPicPr>
          <p:cNvPr id="9" name="Kép 8" descr="A képen konyhai edények, nagyobb, szűrő látható&#10;&#10;Automatikusan generált leírás">
            <a:extLst>
              <a:ext uri="{FF2B5EF4-FFF2-40B4-BE49-F238E27FC236}">
                <a16:creationId xmlns="" xmlns:a16="http://schemas.microsoft.com/office/drawing/2014/main" id="{32589793-9219-451C-99B7-87ABBD43219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842" y="4539833"/>
            <a:ext cx="2257782" cy="2257782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="" xmlns:a16="http://schemas.microsoft.com/office/drawing/2014/main" id="{DAC4645B-BAB8-4EB2-B079-DE9A278F403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236" y="4539833"/>
            <a:ext cx="2246628" cy="2246628"/>
          </a:xfrm>
          <a:prstGeom prst="rect">
            <a:avLst/>
          </a:prstGeom>
        </p:spPr>
      </p:pic>
      <p:sp>
        <p:nvSpPr>
          <p:cNvPr id="15" name="Szövegdoboz 14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5820671" y="2210873"/>
            <a:ext cx="5400768" cy="44747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Színes </a:t>
            </a:r>
            <a:r>
              <a:rPr lang="hu-HU" dirty="0">
                <a:latin typeface="Verdana" panose="020B0604030504040204" pitchFamily="34" charset="0"/>
                <a:ea typeface="Verdana" panose="020B0604030504040204" pitchFamily="34" charset="0"/>
              </a:rPr>
              <a:t>körök a </a:t>
            </a: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járókelők, </a:t>
            </a:r>
            <a:r>
              <a:rPr lang="hu-HU" dirty="0">
                <a:latin typeface="Verdana" panose="020B0604030504040204" pitchFamily="34" charset="0"/>
                <a:ea typeface="Verdana" panose="020B0604030504040204" pitchFamily="34" charset="0"/>
              </a:rPr>
              <a:t>szürkék a falak </a:t>
            </a: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(utóbbiak </a:t>
            </a:r>
            <a:r>
              <a:rPr lang="hu-HU" dirty="0">
                <a:latin typeface="Verdana" panose="020B0604030504040204" pitchFamily="34" charset="0"/>
                <a:ea typeface="Verdana" panose="020B0604030504040204" pitchFamily="34" charset="0"/>
              </a:rPr>
              <a:t>esetleg négyzetek)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Sakktáblás megoldás, mezőkből áll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>
                <a:latin typeface="Verdana" panose="020B0604030504040204" pitchFamily="34" charset="0"/>
                <a:ea typeface="Verdana" panose="020B0604030504040204" pitchFamily="34" charset="0"/>
              </a:rPr>
              <a:t>Időpillanatokra osztott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Leggyorsabb </a:t>
            </a:r>
            <a:r>
              <a:rPr lang="hu-HU" dirty="0">
                <a:latin typeface="Verdana" panose="020B0604030504040204" pitchFamily="34" charset="0"/>
                <a:ea typeface="Verdana" panose="020B0604030504040204" pitchFamily="34" charset="0"/>
              </a:rPr>
              <a:t>útvonalat adja vissza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Az ember </a:t>
            </a:r>
            <a:r>
              <a:rPr lang="hu-HU" dirty="0">
                <a:latin typeface="Verdana" panose="020B0604030504040204" pitchFamily="34" charset="0"/>
                <a:ea typeface="Verdana" panose="020B0604030504040204" pitchFamily="34" charset="0"/>
              </a:rPr>
              <a:t>8</a:t>
            </a: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 irányba léphet, a </a:t>
            </a:r>
            <a:r>
              <a:rPr lang="hu-HU" dirty="0">
                <a:latin typeface="Verdana" panose="020B0604030504040204" pitchFamily="34" charset="0"/>
                <a:ea typeface="Verdana" panose="020B0604030504040204" pitchFamily="34" charset="0"/>
              </a:rPr>
              <a:t>4 fő-</a:t>
            </a: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, és a 4 mellég égtáj irányába, vagy </a:t>
            </a:r>
            <a:r>
              <a:rPr lang="hu-HU" dirty="0">
                <a:latin typeface="Verdana" panose="020B0604030504040204" pitchFamily="34" charset="0"/>
                <a:ea typeface="Verdana" panose="020B0604030504040204" pitchFamily="34" charset="0"/>
              </a:rPr>
              <a:t>helyben </a:t>
            </a: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marad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Minden járókelő ismeri a többit</a:t>
            </a:r>
            <a:endParaRPr lang="hu-HU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>
                <a:latin typeface="Verdana" panose="020B0604030504040204" pitchFamily="34" charset="0"/>
                <a:ea typeface="Verdana" panose="020B0604030504040204" pitchFamily="34" charset="0"/>
              </a:rPr>
              <a:t>Létrehozott útvonalak </a:t>
            </a: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blokkolnak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Rengeteg megkötés van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Memóriaigényes</a:t>
            </a:r>
            <a:endParaRPr lang="hu-HU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43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427D15F9-FBA9-45B6-A1EE-7E26109074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="" xmlns:a16="http://schemas.microsoft.com/office/drawing/2014/main" id="{549D845D-9A57-49AC-9523-BB0D6DA6FE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6" name="Freeform 44">
              <a:extLst>
                <a:ext uri="{FF2B5EF4-FFF2-40B4-BE49-F238E27FC236}">
                  <a16:creationId xmlns="" xmlns:a16="http://schemas.microsoft.com/office/drawing/2014/main" id="{3348EFE1-9D21-4DC0-8EC9-C8876706132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5">
              <a:extLst>
                <a:ext uri="{FF2B5EF4-FFF2-40B4-BE49-F238E27FC236}">
                  <a16:creationId xmlns="" xmlns:a16="http://schemas.microsoft.com/office/drawing/2014/main" id="{D9CD0CF4-76F6-470E-A8EF-DD74FC196CA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6">
              <a:extLst>
                <a:ext uri="{FF2B5EF4-FFF2-40B4-BE49-F238E27FC236}">
                  <a16:creationId xmlns="" xmlns:a16="http://schemas.microsoft.com/office/drawing/2014/main" id="{71645EB6-7E0C-491E-9A5B-C25E80A64AF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7">
              <a:extLst>
                <a:ext uri="{FF2B5EF4-FFF2-40B4-BE49-F238E27FC236}">
                  <a16:creationId xmlns="" xmlns:a16="http://schemas.microsoft.com/office/drawing/2014/main" id="{D20E5CAC-62A4-48E1-9F9F-1F81766831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="" xmlns:a16="http://schemas.microsoft.com/office/drawing/2014/main" id="{053A11D2-F06B-447E-96A7-27A21A8FA6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="" xmlns:a16="http://schemas.microsoft.com/office/drawing/2014/main" id="{033E8976-0764-421C-0CC6-017D77C2A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">
              <a:lnSpc>
                <a:spcPct val="90000"/>
              </a:lnSpc>
              <a:spcAft>
                <a:spcPts val="600"/>
              </a:spcAft>
            </a:pPr>
            <a:r>
              <a:rPr lang="hu-HU" sz="4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Második program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5992266" y="2378076"/>
            <a:ext cx="5395243" cy="4190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latin typeface="Verdana" panose="020B0604030504040204" pitchFamily="34" charset="0"/>
                <a:ea typeface="Verdana" panose="020B0604030504040204" pitchFamily="34" charset="0"/>
              </a:rPr>
              <a:t>Járókelők pozíciója </a:t>
            </a: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tetszőleges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A </a:t>
            </a:r>
            <a:r>
              <a:rPr lang="hu-HU" sz="2400" dirty="0">
                <a:latin typeface="Verdana" panose="020B0604030504040204" pitchFamily="34" charset="0"/>
                <a:ea typeface="Verdana" panose="020B0604030504040204" pitchFamily="34" charset="0"/>
              </a:rPr>
              <a:t>legrövidebb útvonalat állítja </a:t>
            </a: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elő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A teret navigációs háló segítségével </a:t>
            </a:r>
            <a:r>
              <a:rPr lang="hu-HU" sz="2400" dirty="0">
                <a:latin typeface="Verdana" panose="020B0604030504040204" pitchFamily="34" charset="0"/>
                <a:ea typeface="Verdana" panose="020B0604030504040204" pitchFamily="34" charset="0"/>
              </a:rPr>
              <a:t>járják </a:t>
            </a:r>
            <a:r>
              <a:rPr lang="hu-H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be a járókelők</a:t>
            </a:r>
            <a:endParaRPr lang="hu-HU" sz="2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3" name="Kép 12">
            <a:extLst>
              <a:ext uri="{FF2B5EF4-FFF2-40B4-BE49-F238E27FC236}">
                <a16:creationId xmlns="" xmlns:a16="http://schemas.microsoft.com/office/drawing/2014/main" id="{E3A8ADED-3B69-4C10-BDE5-C01903329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705" y="4606103"/>
            <a:ext cx="3319123" cy="2251897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="" xmlns:a16="http://schemas.microsoft.com/office/drawing/2014/main" id="{4FD472F4-1FF0-4FD7-91E4-B5407E0106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416" y="2209457"/>
            <a:ext cx="2396646" cy="2396646"/>
          </a:xfrm>
          <a:prstGeom prst="rect">
            <a:avLst/>
          </a:prstGeom>
        </p:spPr>
      </p:pic>
      <p:pic>
        <p:nvPicPr>
          <p:cNvPr id="7" name="Kép 6" descr="A képen szöveg, díszített, huzal látható&#10;&#10;Automatikusan generált leírás">
            <a:extLst>
              <a:ext uri="{FF2B5EF4-FFF2-40B4-BE49-F238E27FC236}">
                <a16:creationId xmlns="" xmlns:a16="http://schemas.microsoft.com/office/drawing/2014/main" id="{676CD64A-D75B-4172-89AC-BE9F6CD32C6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794" y="2209457"/>
            <a:ext cx="2396646" cy="2396646"/>
          </a:xfrm>
          <a:prstGeom prst="rect">
            <a:avLst/>
          </a:prstGeom>
        </p:spPr>
      </p:pic>
      <p:pic>
        <p:nvPicPr>
          <p:cNvPr id="9" name="Kép 8" descr="A képen égbolt, narancs, díszített látható&#10;&#10;Automatikusan generált leírás">
            <a:extLst>
              <a:ext uri="{FF2B5EF4-FFF2-40B4-BE49-F238E27FC236}">
                <a16:creationId xmlns="" xmlns:a16="http://schemas.microsoft.com/office/drawing/2014/main" id="{B261637E-98CD-43EC-BCE2-B0C97559F8F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828" y="4606103"/>
            <a:ext cx="2219612" cy="221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8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427D15F9-FBA9-45B6-A1EE-7E26109074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="" xmlns:a16="http://schemas.microsoft.com/office/drawing/2014/main" id="{549D845D-9A57-49AC-9523-BB0D6DA6FE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6" name="Freeform 44">
              <a:extLst>
                <a:ext uri="{FF2B5EF4-FFF2-40B4-BE49-F238E27FC236}">
                  <a16:creationId xmlns="" xmlns:a16="http://schemas.microsoft.com/office/drawing/2014/main" id="{3348EFE1-9D21-4DC0-8EC9-C8876706132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5">
              <a:extLst>
                <a:ext uri="{FF2B5EF4-FFF2-40B4-BE49-F238E27FC236}">
                  <a16:creationId xmlns="" xmlns:a16="http://schemas.microsoft.com/office/drawing/2014/main" id="{D9CD0CF4-76F6-470E-A8EF-DD74FC196CA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6">
              <a:extLst>
                <a:ext uri="{FF2B5EF4-FFF2-40B4-BE49-F238E27FC236}">
                  <a16:creationId xmlns="" xmlns:a16="http://schemas.microsoft.com/office/drawing/2014/main" id="{71645EB6-7E0C-491E-9A5B-C25E80A64AF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7">
              <a:extLst>
                <a:ext uri="{FF2B5EF4-FFF2-40B4-BE49-F238E27FC236}">
                  <a16:creationId xmlns="" xmlns:a16="http://schemas.microsoft.com/office/drawing/2014/main" id="{D20E5CAC-62A4-48E1-9F9F-1F81766831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="" xmlns:a16="http://schemas.microsoft.com/office/drawing/2014/main" id="{053A11D2-F06B-447E-96A7-27A21A8FA6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="" xmlns:a16="http://schemas.microsoft.com/office/drawing/2014/main" id="{033E8976-0764-421C-0CC6-017D77C2A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">
              <a:lnSpc>
                <a:spcPct val="90000"/>
              </a:lnSpc>
              <a:spcAft>
                <a:spcPts val="600"/>
              </a:spcAft>
            </a:pPr>
            <a:r>
              <a:rPr lang="hu-HU" sz="40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Teljes emeleten futtatott szimuláció</a:t>
            </a:r>
            <a:endParaRPr lang="hu-HU" sz="4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5898603" y="2494450"/>
            <a:ext cx="4868495" cy="3563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hu-HU" sz="2400" dirty="0"/>
          </a:p>
        </p:txBody>
      </p:sp>
      <p:pic>
        <p:nvPicPr>
          <p:cNvPr id="7" name="Kép 6">
            <a:extLst>
              <a:ext uri="{FF2B5EF4-FFF2-40B4-BE49-F238E27FC236}">
                <a16:creationId xmlns="" xmlns:a16="http://schemas.microsoft.com/office/drawing/2014/main" id="{726F8C7E-46CD-4F05-AE91-6165605FF8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801" y="2177173"/>
            <a:ext cx="9050297" cy="472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72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427D15F9-FBA9-45B6-A1EE-7E26109074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="" xmlns:a16="http://schemas.microsoft.com/office/drawing/2014/main" id="{549D845D-9A57-49AC-9523-BB0D6DA6FE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6" name="Freeform 44">
              <a:extLst>
                <a:ext uri="{FF2B5EF4-FFF2-40B4-BE49-F238E27FC236}">
                  <a16:creationId xmlns="" xmlns:a16="http://schemas.microsoft.com/office/drawing/2014/main" id="{3348EFE1-9D21-4DC0-8EC9-C8876706132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5">
              <a:extLst>
                <a:ext uri="{FF2B5EF4-FFF2-40B4-BE49-F238E27FC236}">
                  <a16:creationId xmlns="" xmlns:a16="http://schemas.microsoft.com/office/drawing/2014/main" id="{D9CD0CF4-76F6-470E-A8EF-DD74FC196CA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6">
              <a:extLst>
                <a:ext uri="{FF2B5EF4-FFF2-40B4-BE49-F238E27FC236}">
                  <a16:creationId xmlns="" xmlns:a16="http://schemas.microsoft.com/office/drawing/2014/main" id="{71645EB6-7E0C-491E-9A5B-C25E80A64AF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7">
              <a:extLst>
                <a:ext uri="{FF2B5EF4-FFF2-40B4-BE49-F238E27FC236}">
                  <a16:creationId xmlns="" xmlns:a16="http://schemas.microsoft.com/office/drawing/2014/main" id="{D20E5CAC-62A4-48E1-9F9F-1F81766831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="" xmlns:a16="http://schemas.microsoft.com/office/drawing/2014/main" id="{053A11D2-F06B-447E-96A7-27A21A8FA6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="" xmlns:a16="http://schemas.microsoft.com/office/drawing/2014/main" id="{033E8976-0764-421C-0CC6-017D77C2A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">
              <a:lnSpc>
                <a:spcPct val="90000"/>
              </a:lnSpc>
              <a:spcAft>
                <a:spcPts val="600"/>
              </a:spcAft>
            </a:pPr>
            <a:r>
              <a:rPr lang="hu-HU" sz="40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Járókelők tulajdonságai</a:t>
            </a:r>
            <a:endParaRPr lang="hu-HU" sz="4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5820671" y="2210873"/>
            <a:ext cx="5400768" cy="44747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Emberek mozgással kapcsolatos adatai: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Váll szélességük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Tömegben a mozgási sebességük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Csoportosulás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Gyorsulásuk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hu-HU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Egyetemi környezetre tervezve</a:t>
            </a:r>
          </a:p>
        </p:txBody>
      </p:sp>
      <p:pic>
        <p:nvPicPr>
          <p:cNvPr id="1028" name="Picture 4" descr="C:\Users\Bobo\Documents\GitHub\SzakdolgozatPathFinding\SimsProp\tömegSebesség1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8979" y="2690883"/>
            <a:ext cx="4410075" cy="3514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521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427D15F9-FBA9-45B6-A1EE-7E26109074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="" xmlns:a16="http://schemas.microsoft.com/office/drawing/2014/main" id="{549D845D-9A57-49AC-9523-BB0D6DA6FE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6" name="Freeform 44">
              <a:extLst>
                <a:ext uri="{FF2B5EF4-FFF2-40B4-BE49-F238E27FC236}">
                  <a16:creationId xmlns="" xmlns:a16="http://schemas.microsoft.com/office/drawing/2014/main" id="{3348EFE1-9D21-4DC0-8EC9-C8876706132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5">
              <a:extLst>
                <a:ext uri="{FF2B5EF4-FFF2-40B4-BE49-F238E27FC236}">
                  <a16:creationId xmlns="" xmlns:a16="http://schemas.microsoft.com/office/drawing/2014/main" id="{D9CD0CF4-76F6-470E-A8EF-DD74FC196CA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6">
              <a:extLst>
                <a:ext uri="{FF2B5EF4-FFF2-40B4-BE49-F238E27FC236}">
                  <a16:creationId xmlns="" xmlns:a16="http://schemas.microsoft.com/office/drawing/2014/main" id="{71645EB6-7E0C-491E-9A5B-C25E80A64AF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7">
              <a:extLst>
                <a:ext uri="{FF2B5EF4-FFF2-40B4-BE49-F238E27FC236}">
                  <a16:creationId xmlns="" xmlns:a16="http://schemas.microsoft.com/office/drawing/2014/main" id="{D20E5CAC-62A4-48E1-9F9F-1F81766831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="" xmlns:a16="http://schemas.microsoft.com/office/drawing/2014/main" id="{053A11D2-F06B-447E-96A7-27A21A8FA6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="" xmlns:a16="http://schemas.microsoft.com/office/drawing/2014/main" id="{033E8976-0764-421C-0CC6-017D77C2A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">
              <a:lnSpc>
                <a:spcPct val="90000"/>
              </a:lnSpc>
              <a:spcAft>
                <a:spcPts val="600"/>
              </a:spcAft>
            </a:pPr>
            <a:r>
              <a:rPr lang="hu-HU" sz="40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Bejárható tér megalkotása</a:t>
            </a:r>
            <a:endParaRPr lang="hu-HU" sz="4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6304639" y="2210873"/>
            <a:ext cx="4916799" cy="44747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Szobánként alkottam meg az emeletet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Szoba falai meghatározzák a belső teret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A szoba bútorzata ezen térből kivág területeket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Ebből kell egy navigációs hálót megalkotnia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Majd az ajtók mentén az emelet ezen szobákat összeilleszti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322" y="2543175"/>
            <a:ext cx="5185318" cy="37549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955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427D15F9-FBA9-45B6-A1EE-7E26109074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="" xmlns:a16="http://schemas.microsoft.com/office/drawing/2014/main" id="{549D845D-9A57-49AC-9523-BB0D6DA6FE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09710" y="635716"/>
            <a:ext cx="11142105" cy="2482135"/>
            <a:chOff x="409710" y="635716"/>
            <a:chExt cx="11142105" cy="2482135"/>
          </a:xfrm>
        </p:grpSpPr>
        <p:sp>
          <p:nvSpPr>
            <p:cNvPr id="26" name="Freeform 44">
              <a:extLst>
                <a:ext uri="{FF2B5EF4-FFF2-40B4-BE49-F238E27FC236}">
                  <a16:creationId xmlns="" xmlns:a16="http://schemas.microsoft.com/office/drawing/2014/main" id="{3348EFE1-9D21-4DC0-8EC9-C8876706132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5">
              <a:extLst>
                <a:ext uri="{FF2B5EF4-FFF2-40B4-BE49-F238E27FC236}">
                  <a16:creationId xmlns="" xmlns:a16="http://schemas.microsoft.com/office/drawing/2014/main" id="{D9CD0CF4-76F6-470E-A8EF-DD74FC196CA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6">
              <a:extLst>
                <a:ext uri="{FF2B5EF4-FFF2-40B4-BE49-F238E27FC236}">
                  <a16:creationId xmlns="" xmlns:a16="http://schemas.microsoft.com/office/drawing/2014/main" id="{71645EB6-7E0C-491E-9A5B-C25E80A64AF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7">
              <a:extLst>
                <a:ext uri="{FF2B5EF4-FFF2-40B4-BE49-F238E27FC236}">
                  <a16:creationId xmlns="" xmlns:a16="http://schemas.microsoft.com/office/drawing/2014/main" id="{D20E5CAC-62A4-48E1-9F9F-1F81766831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="" xmlns:a16="http://schemas.microsoft.com/office/drawing/2014/main" id="{053A11D2-F06B-447E-96A7-27A21A8FA6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0544" y="635716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="" xmlns:a16="http://schemas.microsoft.com/office/drawing/2014/main" id="{033E8976-0764-421C-0CC6-017D77C2A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">
              <a:lnSpc>
                <a:spcPct val="90000"/>
              </a:lnSpc>
              <a:spcAft>
                <a:spcPts val="600"/>
              </a:spcAft>
            </a:pPr>
            <a:r>
              <a:rPr lang="hu-HU" sz="40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Útvonaltervezés</a:t>
            </a:r>
            <a:endParaRPr lang="hu-HU" sz="4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1120601" y="5931721"/>
            <a:ext cx="3115675" cy="1511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A navigációs háló</a:t>
            </a:r>
            <a:endParaRPr lang="hu-HU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322" y="2378076"/>
            <a:ext cx="10103881" cy="3553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Szövegdoboz 12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4563770" y="5931721"/>
            <a:ext cx="3115675" cy="1511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Az útvonalkereső algoritmus</a:t>
            </a:r>
            <a:endParaRPr lang="hu-HU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Szövegdoboz 13">
            <a:extLst>
              <a:ext uri="{FF2B5EF4-FFF2-40B4-BE49-F238E27FC236}">
                <a16:creationId xmlns="" xmlns:a16="http://schemas.microsoft.com/office/drawing/2014/main" id="{B68544BA-7485-2CFA-A577-8B167DB1A0E1}"/>
              </a:ext>
            </a:extLst>
          </p:cNvPr>
          <p:cNvSpPr txBox="1"/>
          <p:nvPr/>
        </p:nvSpPr>
        <p:spPr>
          <a:xfrm>
            <a:off x="7935058" y="5931720"/>
            <a:ext cx="3115675" cy="1511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hu-HU" dirty="0" smtClean="0">
                <a:latin typeface="Verdana" panose="020B0604030504040204" pitchFamily="34" charset="0"/>
                <a:ea typeface="Verdana" panose="020B0604030504040204" pitchFamily="34" charset="0"/>
              </a:rPr>
              <a:t>Tölcsérező algoritmus</a:t>
            </a:r>
          </a:p>
        </p:txBody>
      </p:sp>
    </p:spTree>
    <p:extLst>
      <p:ext uri="{BB962C8B-B14F-4D97-AF65-F5344CB8AC3E}">
        <p14:creationId xmlns:p14="http://schemas.microsoft.com/office/powerpoint/2010/main" val="83738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1231</TotalTime>
  <Words>327</Words>
  <Application>Microsoft Office PowerPoint</Application>
  <PresentationFormat>Egyéni</PresentationFormat>
  <Paragraphs>65</Paragraphs>
  <Slides>13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4" baseType="lpstr">
      <vt:lpstr>Office-téma</vt:lpstr>
      <vt:lpstr>Szakdolgozat védés Járókelők mozgásának szimulálása</vt:lpstr>
      <vt:lpstr>Feladatom és főbb részei</vt:lpstr>
      <vt:lpstr>Alkalmazási területei</vt:lpstr>
      <vt:lpstr>Első program</vt:lpstr>
      <vt:lpstr>Második program</vt:lpstr>
      <vt:lpstr>Teljes emeleten futtatott szimuláció</vt:lpstr>
      <vt:lpstr>Járókelők tulajdonságai</vt:lpstr>
      <vt:lpstr>Bejárható tér megalkotása</vt:lpstr>
      <vt:lpstr>Útvonaltervezés</vt:lpstr>
      <vt:lpstr>Tölcsérező algoritmus és a mozgás</vt:lpstr>
      <vt:lpstr>Mutassa be a program belső szerkezetét!</vt:lpstr>
      <vt:lpstr>Ha lenne több idő, akkor milyen algoritmusok jöhetnek még számításba?</vt:lpstr>
      <vt:lpstr>Köszönöm a figyelmet.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Önálló laboratórium</dc:title>
  <dc:creator>Brigi</dc:creator>
  <cp:lastModifiedBy>Bobo</cp:lastModifiedBy>
  <cp:revision>26</cp:revision>
  <cp:lastPrinted>2022-05-22T21:58:37Z</cp:lastPrinted>
  <dcterms:created xsi:type="dcterms:W3CDTF">2022-05-22T21:10:52Z</dcterms:created>
  <dcterms:modified xsi:type="dcterms:W3CDTF">2023-01-11T11:56:27Z</dcterms:modified>
</cp:coreProperties>
</file>

<file path=docProps/thumbnail.jpeg>
</file>